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4" r:id="rId8"/>
    <p:sldId id="262" r:id="rId9"/>
    <p:sldId id="263" r:id="rId10"/>
    <p:sldId id="27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2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llins, Kimberly (VHA)" initials="CK(" lastIdx="2" clrIdx="0">
    <p:extLst>
      <p:ext uri="{19B8F6BF-5375-455C-9EA6-DF929625EA0E}">
        <p15:presenceInfo xmlns:p15="http://schemas.microsoft.com/office/powerpoint/2012/main" userId="S-1-5-21-776561741-1292428093-725345543-13840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8-22T08:01:32.982" idx="1">
    <p:pos x="10" y="10"/>
    <p:text>put in her 2020-2022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8-22T08:02:51.361" idx="2">
    <p:pos x="1196" y="2609"/>
    <p:text>Have Allan update this slide.</p:text>
    <p:extLst>
      <p:ext uri="{C676402C-5697-4E1C-873F-D02D1690AC5C}">
        <p15:threadingInfo xmlns:p15="http://schemas.microsoft.com/office/powerpoint/2012/main" timeZoneBias="30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dirty="0"/>
              <a:t>8/22/2019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dirty="0"/>
              <a:t>8/22/2019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dirty="0"/>
              <a:t>8/22/2019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dirty="0"/>
              <a:t>8/22/2019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dirty="0"/>
              <a:t>8/22/2019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dirty="0"/>
              <a:t>8/22/2019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dirty="0"/>
              <a:t>8/22/2019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dirty="0"/>
              <a:t>8/22/2019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dirty="0"/>
              <a:t>8/22/2019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dirty="0"/>
              <a:t>8/22/2019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26A7B589-FD4B-7E46-869A-CBADC5FC564E}" type="datetimeFigureOut">
              <a:rPr lang="en-US" dirty="0"/>
              <a:t>8/22/2019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dirty="0"/>
              <a:t>8/22/2019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question_dropshade.svg?uselang=fr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1C011-68CF-42BA-822B-C2029888F7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9103150" cy="2541431"/>
          </a:xfrm>
        </p:spPr>
        <p:txBody>
          <a:bodyPr>
            <a:normAutofit/>
          </a:bodyPr>
          <a:lstStyle/>
          <a:p>
            <a:r>
              <a:rPr lang="en-US" sz="6000" b="1" dirty="0"/>
              <a:t>Financial Board Training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73A9FC-6B43-4D24-8F78-A3277A8CC9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r"/>
            <a:endParaRPr lang="en-US" sz="2000" b="1" dirty="0"/>
          </a:p>
          <a:p>
            <a:pPr algn="r"/>
            <a:r>
              <a:rPr lang="en-US" sz="2000" b="1" dirty="0"/>
              <a:t>Presented by:  </a:t>
            </a:r>
            <a:r>
              <a:rPr lang="en-US" sz="2800" b="1" dirty="0"/>
              <a:t>NONPROFIT PROGRAM OFFICE</a:t>
            </a:r>
          </a:p>
        </p:txBody>
      </p:sp>
    </p:spTree>
    <p:extLst>
      <p:ext uri="{BB962C8B-B14F-4D97-AF65-F5344CB8AC3E}">
        <p14:creationId xmlns:p14="http://schemas.microsoft.com/office/powerpoint/2010/main" val="41558863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>
            <a:extLst>
              <a:ext uri="{FF2B5EF4-FFF2-40B4-BE49-F238E27FC236}">
                <a16:creationId xmlns:a16="http://schemas.microsoft.com/office/drawing/2014/main" id="{986F6028-5681-42F6-8AAA-89600EC044BA}"/>
              </a:ext>
            </a:extLst>
          </p:cNvPr>
          <p:cNvGrpSpPr>
            <a:grpSpLocks/>
          </p:cNvGrpSpPr>
          <p:nvPr/>
        </p:nvGrpSpPr>
        <p:grpSpPr bwMode="auto">
          <a:xfrm>
            <a:off x="165896" y="463827"/>
            <a:ext cx="11462642" cy="5455346"/>
            <a:chOff x="105331127" y="107090112"/>
            <a:chExt cx="9012462" cy="5414339"/>
          </a:xfrm>
        </p:grpSpPr>
        <p:sp>
          <p:nvSpPr>
            <p:cNvPr id="6" name="AutoShape 16">
              <a:extLst>
                <a:ext uri="{FF2B5EF4-FFF2-40B4-BE49-F238E27FC236}">
                  <a16:creationId xmlns:a16="http://schemas.microsoft.com/office/drawing/2014/main" id="{8B07428A-E52C-47AE-B7DC-03915C0BE1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707241" y="108125752"/>
              <a:ext cx="4780778" cy="3056061"/>
            </a:xfrm>
            <a:prstGeom prst="roundRect">
              <a:avLst>
                <a:gd name="adj" fmla="val 16667"/>
              </a:avLst>
            </a:prstGeom>
            <a:solidFill>
              <a:srgbClr val="5B9BD5"/>
            </a:solidFill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AutoShape 17">
              <a:extLst>
                <a:ext uri="{FF2B5EF4-FFF2-40B4-BE49-F238E27FC236}">
                  <a16:creationId xmlns:a16="http://schemas.microsoft.com/office/drawing/2014/main" id="{87086A98-BB7B-4382-A0F4-2CDE639E5A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918870" y="107090112"/>
              <a:ext cx="4378729" cy="642834"/>
            </a:xfrm>
            <a:prstGeom prst="roundRect">
              <a:avLst>
                <a:gd name="adj" fmla="val 16667"/>
              </a:avLst>
            </a:prstGeom>
            <a:solidFill>
              <a:srgbClr val="5B9BD5"/>
            </a:solidFill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Arial Black" panose="020B0A04020102020204" pitchFamily="34" charset="0"/>
                </a:rPr>
                <a:t>Deputy Under Secretary for Health for Discovery, Education and Affiliate Networks (10X)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AutoShape 18">
              <a:extLst>
                <a:ext uri="{FF2B5EF4-FFF2-40B4-BE49-F238E27FC236}">
                  <a16:creationId xmlns:a16="http://schemas.microsoft.com/office/drawing/2014/main" id="{B8B11D4C-C4DA-49DD-95B4-5C6EC2B73C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331127" y="108047194"/>
              <a:ext cx="1793993" cy="720934"/>
            </a:xfrm>
            <a:prstGeom prst="roundRect">
              <a:avLst>
                <a:gd name="adj" fmla="val 16667"/>
              </a:avLst>
            </a:prstGeom>
            <a:solidFill>
              <a:srgbClr val="5B9BD5"/>
            </a:solidFill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Arial Black" panose="020B0A04020102020204" pitchFamily="34" charset="0"/>
                </a:rPr>
                <a:t>VHA Chief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Arial Black" panose="020B0A04020102020204" pitchFamily="34" charset="0"/>
                </a:rPr>
                <a:t>Financial Officer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AutoShape 19">
              <a:extLst>
                <a:ext uri="{FF2B5EF4-FFF2-40B4-BE49-F238E27FC236}">
                  <a16:creationId xmlns:a16="http://schemas.microsoft.com/office/drawing/2014/main" id="{CB7543ED-2D70-4840-BC9D-6C7AFA0290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718606" y="108125752"/>
              <a:ext cx="1624983" cy="559407"/>
            </a:xfrm>
            <a:prstGeom prst="roundRect">
              <a:avLst>
                <a:gd name="adj" fmla="val 16667"/>
              </a:avLst>
            </a:prstGeom>
            <a:solidFill>
              <a:srgbClr val="5B9BD5"/>
            </a:solidFill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Arial Black" panose="020B0A04020102020204" pitchFamily="34" charset="0"/>
                </a:rPr>
                <a:t>Office of Research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Arial Black" panose="020B0A04020102020204" pitchFamily="34" charset="0"/>
                </a:rPr>
                <a:t> and Development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AutoShape 20">
              <a:extLst>
                <a:ext uri="{FF2B5EF4-FFF2-40B4-BE49-F238E27FC236}">
                  <a16:creationId xmlns:a16="http://schemas.microsoft.com/office/drawing/2014/main" id="{9762DCAB-9731-45EC-B25D-2D9364C947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240241" y="112142473"/>
              <a:ext cx="3710490" cy="361978"/>
            </a:xfrm>
            <a:prstGeom prst="roundRect">
              <a:avLst>
                <a:gd name="adj" fmla="val 16667"/>
              </a:avLst>
            </a:prstGeom>
            <a:solidFill>
              <a:srgbClr val="5B9BD5"/>
            </a:solidFill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Arial Black" panose="020B0A04020102020204" pitchFamily="34" charset="0"/>
                </a:rPr>
                <a:t>Nonprofit Research Corporations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AutoShape 21">
              <a:extLst>
                <a:ext uri="{FF2B5EF4-FFF2-40B4-BE49-F238E27FC236}">
                  <a16:creationId xmlns:a16="http://schemas.microsoft.com/office/drawing/2014/main" id="{70771EB3-0CB0-4452-BD5D-1BAF3B1488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278583" y="111461936"/>
              <a:ext cx="3719027" cy="507271"/>
            </a:xfrm>
            <a:prstGeom prst="roundRect">
              <a:avLst>
                <a:gd name="adj" fmla="val 16667"/>
              </a:avLst>
            </a:prstGeom>
            <a:solidFill>
              <a:srgbClr val="5B9BD5"/>
            </a:solidFill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Arial Black" panose="020B0A04020102020204" pitchFamily="34" charset="0"/>
                </a:rPr>
                <a:t>Nonprofit Program Office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Text Box 22">
              <a:extLst>
                <a:ext uri="{FF2B5EF4-FFF2-40B4-BE49-F238E27FC236}">
                  <a16:creationId xmlns:a16="http://schemas.microsoft.com/office/drawing/2014/main" id="{1F67B5D5-2530-48BF-AA7A-80A7D123EF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858364" y="108282332"/>
              <a:ext cx="4506862" cy="29348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22860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ts val="1000"/>
                <a:buFont typeface="Symbol" panose="05050102010706020507" pitchFamily="18" charset="2"/>
                <a:buChar char="·"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Arial Black" panose="020B0A04020102020204" pitchFamily="34" charset="0"/>
                </a:rPr>
                <a:t>General Counsel (02) or designee; </a:t>
              </a:r>
            </a:p>
            <a:p>
              <a:pPr marL="0" marR="22860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ts val="1000"/>
                <a:buFont typeface="Symbol" panose="05050102010706020507" pitchFamily="18" charset="2"/>
                <a:buChar char="·"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Arial Black" panose="020B0A04020102020204" pitchFamily="34" charset="0"/>
                </a:rPr>
                <a:t>Deputy Under Secretary for Health for Operations and Management (10N);</a:t>
              </a:r>
            </a:p>
            <a:p>
              <a:pPr marL="0" marR="22860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ts val="1000"/>
                <a:buFont typeface="Symbol" panose="05050102010706020507" pitchFamily="18" charset="2"/>
                <a:buChar char="·"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Arial Black" panose="020B0A04020102020204" pitchFamily="34" charset="0"/>
                </a:rPr>
                <a:t>Chief or Deputy Chief Research and Development Officer (10X2);</a:t>
              </a:r>
            </a:p>
            <a:p>
              <a:pPr marL="0" marR="22860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ts val="1000"/>
                <a:buFont typeface="Symbol" panose="05050102010706020507" pitchFamily="18" charset="2"/>
                <a:buChar char="·"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Arial Black" panose="020B0A04020102020204" pitchFamily="34" charset="0"/>
                </a:rPr>
                <a:t>Chief Academic Affiliations Officer (10X1) or designee;</a:t>
              </a:r>
            </a:p>
            <a:p>
              <a:pPr marL="0" marR="22860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ts val="1000"/>
                <a:buFont typeface="Symbol" panose="05050102010706020507" pitchFamily="18" charset="2"/>
                <a:buChar char="·"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Arial Black" panose="020B0A04020102020204" pitchFamily="34" charset="0"/>
                </a:rPr>
                <a:t>Chief Financial Officer for VHA (10A3) or designee;</a:t>
              </a:r>
            </a:p>
            <a:p>
              <a:pPr marL="0" marR="22860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ts val="1000"/>
                <a:buFont typeface="Symbol" panose="05050102010706020507" pitchFamily="18" charset="2"/>
                <a:buChar char="·"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Arial Black" panose="020B0A04020102020204" pitchFamily="34" charset="0"/>
                </a:rPr>
                <a:t>Executive Director or Deputy Director, Office of Research Oversight (10R);</a:t>
              </a:r>
            </a:p>
            <a:p>
              <a:pPr marL="0" marR="22860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ts val="1000"/>
                <a:buFont typeface="Symbol" panose="05050102010706020507" pitchFamily="18" charset="2"/>
                <a:buChar char="·"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Arial Black" panose="020B0A04020102020204" pitchFamily="34" charset="0"/>
                </a:rPr>
                <a:t>Member of the Field Research Advisory Council, Office of Research and Development; and</a:t>
              </a:r>
            </a:p>
            <a:p>
              <a:pPr marL="0" marR="22860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ts val="1000"/>
                <a:buFont typeface="Symbol" panose="05050102010706020507" pitchFamily="18" charset="2"/>
                <a:buChar char="·"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Arial Black" panose="020B0A04020102020204" pitchFamily="34" charset="0"/>
                </a:rPr>
                <a:t>Field Representative, Designated Education Officer</a:t>
              </a:r>
            </a:p>
            <a:p>
              <a:pPr marL="0" marR="22860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ts val="1000"/>
                <a:buFont typeface="Symbol" panose="05050102010706020507" pitchFamily="18" charset="2"/>
                <a:buChar char="·"/>
                <a:tabLst/>
              </a:pPr>
              <a:r>
                <a:rPr kumimoji="0" lang="en-US" altLang="en-US" sz="12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Arial Black" panose="020B0A04020102020204" pitchFamily="34" charset="0"/>
                </a:rPr>
                <a:t>Field Representative, Associate Chief of Staff for Research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13" name="AutoShape 23">
              <a:extLst>
                <a:ext uri="{FF2B5EF4-FFF2-40B4-BE49-F238E27FC236}">
                  <a16:creationId xmlns:a16="http://schemas.microsoft.com/office/drawing/2014/main" id="{D4D7E242-C261-4CBA-864F-D228FF6A67D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6236655" y="108768127"/>
              <a:ext cx="0" cy="3736323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  <p:cxnSp>
          <p:nvCxnSpPr>
            <p:cNvPr id="14" name="AutoShape 24">
              <a:extLst>
                <a:ext uri="{FF2B5EF4-FFF2-40B4-BE49-F238E27FC236}">
                  <a16:creationId xmlns:a16="http://schemas.microsoft.com/office/drawing/2014/main" id="{42584699-A085-48B0-A9A9-C378C26C104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13580977" y="108711069"/>
              <a:ext cx="0" cy="3793382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  <p:cxnSp>
          <p:nvCxnSpPr>
            <p:cNvPr id="15" name="AutoShape 25">
              <a:extLst>
                <a:ext uri="{FF2B5EF4-FFF2-40B4-BE49-F238E27FC236}">
                  <a16:creationId xmlns:a16="http://schemas.microsoft.com/office/drawing/2014/main" id="{5E776A73-9E5C-4096-97E3-45E1D552E16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6253280" y="112504451"/>
              <a:ext cx="1961804" cy="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  <p:cxnSp>
          <p:nvCxnSpPr>
            <p:cNvPr id="16" name="AutoShape 26">
              <a:extLst>
                <a:ext uri="{FF2B5EF4-FFF2-40B4-BE49-F238E27FC236}">
                  <a16:creationId xmlns:a16="http://schemas.microsoft.com/office/drawing/2014/main" id="{CC67A11F-9C51-4398-9174-BF3C5CFA95E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11950736" y="112469121"/>
              <a:ext cx="1630241" cy="0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  <p:cxnSp>
          <p:nvCxnSpPr>
            <p:cNvPr id="17" name="AutoShape 27">
              <a:extLst>
                <a:ext uri="{FF2B5EF4-FFF2-40B4-BE49-F238E27FC236}">
                  <a16:creationId xmlns:a16="http://schemas.microsoft.com/office/drawing/2014/main" id="{3EF57557-D6D4-4AEA-8C1E-92F819632CF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9977382" y="107749571"/>
              <a:ext cx="0" cy="376181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  <p:cxnSp>
          <p:nvCxnSpPr>
            <p:cNvPr id="18" name="AutoShape 28">
              <a:extLst>
                <a:ext uri="{FF2B5EF4-FFF2-40B4-BE49-F238E27FC236}">
                  <a16:creationId xmlns:a16="http://schemas.microsoft.com/office/drawing/2014/main" id="{A3C135EE-3411-463D-95D4-0948EBF62F9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10112891" y="111217146"/>
              <a:ext cx="0" cy="249382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  <p:cxnSp>
          <p:nvCxnSpPr>
            <p:cNvPr id="19" name="AutoShape 23">
              <a:extLst>
                <a:ext uri="{FF2B5EF4-FFF2-40B4-BE49-F238E27FC236}">
                  <a16:creationId xmlns:a16="http://schemas.microsoft.com/office/drawing/2014/main" id="{033A5F5B-A8F9-4A61-83EC-ADB2F1E11CF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6228123" y="108768127"/>
              <a:ext cx="0" cy="3736323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7367071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675EE-4B9C-4592-9DA1-93AAFF00B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6" y="804520"/>
            <a:ext cx="9520158" cy="772490"/>
          </a:xfrm>
        </p:spPr>
        <p:txBody>
          <a:bodyPr/>
          <a:lstStyle/>
          <a:p>
            <a:r>
              <a:rPr lang="en-US" b="1" dirty="0"/>
              <a:t>PURPOSE OF NPCS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86AE-8AA2-4047-A2AA-E41EC3332D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cap="all" dirty="0"/>
          </a:p>
          <a:p>
            <a:endParaRPr lang="en-US" cap="all" dirty="0"/>
          </a:p>
          <a:p>
            <a:pPr marL="0" indent="0" algn="ctr">
              <a:buNone/>
            </a:pPr>
            <a:r>
              <a:rPr lang="en-US" sz="3000" b="1" cap="all" dirty="0">
                <a:latin typeface="Arial" panose="020B0604020202020204" pitchFamily="34" charset="0"/>
                <a:cs typeface="Arial" panose="020B0604020202020204" pitchFamily="34" charset="0"/>
              </a:rPr>
              <a:t>To enhance VA Research and education</a:t>
            </a:r>
          </a:p>
        </p:txBody>
      </p:sp>
    </p:spTree>
    <p:extLst>
      <p:ext uri="{BB962C8B-B14F-4D97-AF65-F5344CB8AC3E}">
        <p14:creationId xmlns:p14="http://schemas.microsoft.com/office/powerpoint/2010/main" val="14332281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9FEAE-1935-4E37-A45D-B9F017CA7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6" y="804520"/>
            <a:ext cx="9520158" cy="812245"/>
          </a:xfrm>
        </p:spPr>
        <p:txBody>
          <a:bodyPr/>
          <a:lstStyle/>
          <a:p>
            <a:r>
              <a:rPr lang="en-US" b="1" dirty="0"/>
              <a:t>Financial Responsibilities of the Board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FBF01-39B8-422F-B0E3-1FAEFBC12C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Understand Financial Literacy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Oversee Financial Planning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Ensure the Protection of Assets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Provide Risk Management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Attend the Meetings and Ask Questions!</a:t>
            </a:r>
          </a:p>
        </p:txBody>
      </p:sp>
    </p:spTree>
    <p:extLst>
      <p:ext uri="{BB962C8B-B14F-4D97-AF65-F5344CB8AC3E}">
        <p14:creationId xmlns:p14="http://schemas.microsoft.com/office/powerpoint/2010/main" val="40096129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D6BA0-279B-468E-84DD-7C0C55582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891759"/>
          </a:xfrm>
        </p:spPr>
        <p:txBody>
          <a:bodyPr/>
          <a:lstStyle/>
          <a:p>
            <a:r>
              <a:rPr lang="en-US" b="1" dirty="0"/>
              <a:t>Financial Literacy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F98C35-E6FF-4AA5-8D4F-B8B25ED5C0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Fiduciary Responsibilities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Recruitment of Member with Financial Acumen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Every Member should be able to read the Financial Statements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Ensure Accuracy and Efficiency of Management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8507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8BE8C-B01F-4D38-A4EF-F9901824A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891759"/>
          </a:xfrm>
        </p:spPr>
        <p:txBody>
          <a:bodyPr/>
          <a:lstStyle/>
          <a:p>
            <a:r>
              <a:rPr lang="en-US" b="1" dirty="0"/>
              <a:t>Financial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7820D-942B-494E-B406-BB98249454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Oversee Financial Management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Approve Annual Administrative Budget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Fiscal Policies and Procedures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4938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F0C52-14C5-4CBC-AD5B-6ED22F9CA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6" y="804520"/>
            <a:ext cx="9520158" cy="825498"/>
          </a:xfrm>
        </p:spPr>
        <p:txBody>
          <a:bodyPr/>
          <a:lstStyle/>
          <a:p>
            <a:r>
              <a:rPr lang="en-US" b="1" dirty="0"/>
              <a:t>Ensure Protection of Assets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FB8222-8D3C-4BA0-AD8B-82929DE2B8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Cash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Investment Accounts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Segregation of Duties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4193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A5A95-D26B-4A4E-BB60-2D623EEA5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6" y="804520"/>
            <a:ext cx="9520158" cy="825498"/>
          </a:xfrm>
        </p:spPr>
        <p:txBody>
          <a:bodyPr/>
          <a:lstStyle/>
          <a:p>
            <a:r>
              <a:rPr lang="en-US" b="1" dirty="0"/>
              <a:t>Provide Risk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611D1-8EF8-4BB6-95D6-2DC133E6AF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External Audits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Three-to-five years consider changes in firm or lead CPA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Meet with the auditors at least annually without the NPC staff present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Anticipate Financial Problems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4412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4">
            <a:extLst>
              <a:ext uri="{FF2B5EF4-FFF2-40B4-BE49-F238E27FC236}">
                <a16:creationId xmlns:a16="http://schemas.microsoft.com/office/drawing/2014/main" id="{A35603EF-5E17-47DA-8844-947EDA877C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309" y="399520"/>
            <a:ext cx="10687382" cy="5351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0607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B1F365F-B7E9-4270-A7A5-A437D57827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727281" y="471054"/>
            <a:ext cx="4737438" cy="5257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21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EFBA0-AF0A-42B9-B10E-69D46793B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878507"/>
          </a:xfrm>
        </p:spPr>
        <p:txBody>
          <a:bodyPr>
            <a:normAutofit/>
          </a:bodyPr>
          <a:lstStyle/>
          <a:p>
            <a:r>
              <a:rPr lang="en-US" sz="4000" b="1" dirty="0"/>
              <a:t>Nonprofit Program Office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CEFA54-D607-4130-B218-B408557338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Kimberly Collins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NPPO Director</a:t>
            </a:r>
          </a:p>
          <a:p>
            <a:pPr marL="0" indent="0" algn="ctr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Allan Krehbiel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NPPO Auditor</a:t>
            </a:r>
          </a:p>
          <a:p>
            <a:pPr marL="0" indent="0" algn="ctr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Paula Floyd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NPPO Management Analyst</a:t>
            </a:r>
          </a:p>
        </p:txBody>
      </p:sp>
    </p:spTree>
    <p:extLst>
      <p:ext uri="{BB962C8B-B14F-4D97-AF65-F5344CB8AC3E}">
        <p14:creationId xmlns:p14="http://schemas.microsoft.com/office/powerpoint/2010/main" val="1094782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3034C32-1956-449E-9A18-1811790E63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2234" y="92765"/>
            <a:ext cx="8567531" cy="6012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763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E0BCC-698F-4AD5-A4DA-60D9D7B6D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cs typeface="Arial" panose="020B0604020202020204" pitchFamily="34" charset="0"/>
              </a:rPr>
              <a:t>VA and the VA Affiliated Nonprofits – </a:t>
            </a:r>
            <a:br>
              <a:rPr lang="en-US" altLang="en-US" b="1" dirty="0">
                <a:cs typeface="Arial" panose="020B0604020202020204" pitchFamily="34" charset="0"/>
              </a:rPr>
            </a:br>
            <a:r>
              <a:rPr lang="en-US" altLang="en-US" b="1" dirty="0">
                <a:cs typeface="Arial" panose="020B0604020202020204" pitchFamily="34" charset="0"/>
              </a:rPr>
              <a:t>A Unique Public/Private Partnership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BFCC2D-F33A-4E5B-BCD5-57673D5DF3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33077" y="2010877"/>
            <a:ext cx="5010194" cy="3568287"/>
          </a:xfrm>
        </p:spPr>
        <p:txBody>
          <a:bodyPr>
            <a:normAutofit fontScale="77500" lnSpcReduction="20000"/>
          </a:bodyPr>
          <a:lstStyle/>
          <a:p>
            <a:pPr>
              <a:buFont typeface="Arial" charset="0"/>
              <a:buChar char="•"/>
              <a:defRPr/>
            </a:pPr>
            <a:r>
              <a:rPr lang="en-US" altLang="en-US" sz="2300" dirty="0">
                <a:latin typeface="Arial" panose="020B0604020202020204" pitchFamily="34" charset="0"/>
                <a:cs typeface="Arial" charset="0"/>
              </a:rPr>
              <a:t>Currently, there are 81 VA Affiliated Nonprofit Research and Education Corporations (NPCs).  Eight are Multi-NPCs, serving more than one medical center.</a:t>
            </a:r>
          </a:p>
          <a:p>
            <a:pPr>
              <a:buFont typeface="Arial" charset="0"/>
              <a:buChar char="•"/>
              <a:defRPr/>
            </a:pPr>
            <a:r>
              <a:rPr lang="en-US" altLang="en-US" sz="2300" dirty="0">
                <a:latin typeface="Arial" panose="020B0604020202020204" pitchFamily="34" charset="0"/>
                <a:cs typeface="Arial" charset="0"/>
              </a:rPr>
              <a:t>The NPCs were established in 1988 by Congress to support VA research and education with oversight by the Secretary.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 typeface="Arial" charset="0"/>
              <a:buChar char="•"/>
              <a:defRPr/>
            </a:pPr>
            <a:r>
              <a:rPr lang="en-US" sz="2300" dirty="0">
                <a:latin typeface="Arial" pitchFamily="34" charset="0"/>
                <a:cs typeface="Arial" pitchFamily="34" charset="0"/>
              </a:rPr>
              <a:t>NPCs are governed by boards of directors that must meet at least 4 times a year to provide leadership and oversight.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EBB73E-7F63-4BC2-AB91-5D3E08A044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54793" y="2017342"/>
            <a:ext cx="4875816" cy="3561821"/>
          </a:xfrm>
        </p:spPr>
        <p:txBody>
          <a:bodyPr>
            <a:normAutofit fontScale="77500" lnSpcReduction="20000"/>
          </a:bodyPr>
          <a:lstStyle/>
          <a:p>
            <a:pPr marL="457200" lvl="1" indent="0">
              <a:buNone/>
              <a:defRPr/>
            </a:pPr>
            <a:r>
              <a:rPr lang="en-US" sz="2300" dirty="0">
                <a:latin typeface="Arial" pitchFamily="34" charset="0"/>
                <a:cs typeface="Arial" pitchFamily="34" charset="0"/>
              </a:rPr>
              <a:t>There are four directors required by law (statutory directors):</a:t>
            </a:r>
          </a:p>
          <a:p>
            <a:pPr lvl="2">
              <a:buFont typeface="Arial" charset="0"/>
              <a:buChar char="•"/>
              <a:defRPr/>
            </a:pPr>
            <a:r>
              <a:rPr lang="en-US" sz="2300" dirty="0">
                <a:latin typeface="Arial" pitchFamily="34" charset="0"/>
                <a:cs typeface="Arial" pitchFamily="34" charset="0"/>
              </a:rPr>
              <a:t>Medical Center Director</a:t>
            </a:r>
          </a:p>
          <a:p>
            <a:pPr lvl="2">
              <a:buFont typeface="Arial" charset="0"/>
              <a:buChar char="•"/>
              <a:defRPr/>
            </a:pPr>
            <a:r>
              <a:rPr lang="en-US" sz="2300" dirty="0">
                <a:latin typeface="Arial" pitchFamily="34" charset="0"/>
                <a:cs typeface="Arial" pitchFamily="34" charset="0"/>
              </a:rPr>
              <a:t>Chief of Staff</a:t>
            </a:r>
          </a:p>
          <a:p>
            <a:pPr lvl="2">
              <a:buFont typeface="Arial" charset="0"/>
              <a:buChar char="•"/>
              <a:defRPr/>
            </a:pPr>
            <a:r>
              <a:rPr lang="en-US" sz="2300" dirty="0">
                <a:latin typeface="Arial" pitchFamily="34" charset="0"/>
                <a:cs typeface="Arial" pitchFamily="34" charset="0"/>
              </a:rPr>
              <a:t>Associate Chief of Staff for Research</a:t>
            </a:r>
          </a:p>
          <a:p>
            <a:pPr lvl="2">
              <a:buFont typeface="Arial" charset="0"/>
              <a:buChar char="•"/>
              <a:defRPr/>
            </a:pPr>
            <a:r>
              <a:rPr lang="en-US" sz="2300" dirty="0">
                <a:latin typeface="Arial" pitchFamily="34" charset="0"/>
                <a:cs typeface="Arial" pitchFamily="34" charset="0"/>
              </a:rPr>
              <a:t>Associate Chief of Staff for Education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321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491E5-7F20-4559-9A5C-9083B707A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cs typeface="Arial" panose="020B0604020202020204" pitchFamily="34" charset="0"/>
              </a:rPr>
              <a:t>VA and the VA Affiliated Nonprofits – </a:t>
            </a:r>
            <a:br>
              <a:rPr lang="en-US" altLang="en-US" b="1" dirty="0">
                <a:cs typeface="Arial" panose="020B0604020202020204" pitchFamily="34" charset="0"/>
              </a:rPr>
            </a:br>
            <a:r>
              <a:rPr lang="en-US" altLang="en-US" b="1" dirty="0">
                <a:cs typeface="Arial" panose="020B0604020202020204" pitchFamily="34" charset="0"/>
              </a:rPr>
              <a:t>A Unique Public/Private Partnership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C9AA4-BD15-4F1D-B309-B0FF79905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At least two Community Directors are required.</a:t>
            </a:r>
          </a:p>
          <a:p>
            <a:pPr>
              <a:buFont typeface="Arial" charset="0"/>
              <a:buChar char="•"/>
              <a:defRPr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Each NPC employs or appoints the Executive Director who is charged with responsibility for the day-to-day management of the NPC.</a:t>
            </a:r>
          </a:p>
          <a:p>
            <a:pPr>
              <a:buFont typeface="Arial" charset="0"/>
              <a:buChar char="•"/>
              <a:defRPr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The Medical Center Director must formally approve the Executive Director and non-statutory board members.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124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94D22-30E6-46FE-AFEB-09E27B592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5" y="804890"/>
            <a:ext cx="9520157" cy="785372"/>
          </a:xfrm>
        </p:spPr>
        <p:txBody>
          <a:bodyPr/>
          <a:lstStyle/>
          <a:p>
            <a:r>
              <a:rPr lang="en-US" altLang="en-US" b="1" dirty="0">
                <a:cs typeface="Arial" panose="020B0604020202020204" pitchFamily="34" charset="0"/>
              </a:rPr>
              <a:t>Revenues and Federal Funds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BDDDE1-AD40-4407-A68F-5DA83363FD9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Arial" charset="0"/>
              <a:buChar char="•"/>
              <a:defRPr/>
            </a:pPr>
            <a:r>
              <a:rPr lang="en-US" sz="2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$275 Million in Revenues for FY 2018</a:t>
            </a:r>
          </a:p>
          <a:p>
            <a:pPr marL="0" indent="0">
              <a:buNone/>
              <a:defRPr/>
            </a:pPr>
            <a:r>
              <a:rPr lang="en-US" sz="2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A New Record Year!! </a:t>
            </a:r>
          </a:p>
          <a:p>
            <a:pPr>
              <a:buFont typeface="Arial" charset="0"/>
              <a:buChar char="•"/>
              <a:defRPr/>
            </a:pPr>
            <a:endParaRPr 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Governmental ……………..$182,551,000</a:t>
            </a:r>
          </a:p>
          <a:p>
            <a:pPr>
              <a:buFont typeface="Arial" charset="0"/>
              <a:buChar char="•"/>
              <a:defRPr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Non-governmental……….....$88,505,000</a:t>
            </a:r>
          </a:p>
          <a:p>
            <a:pPr>
              <a:buFont typeface="Arial" charset="0"/>
              <a:buChar char="•"/>
              <a:defRPr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Interest income…………….....$2,504,000</a:t>
            </a:r>
          </a:p>
          <a:p>
            <a:pPr>
              <a:buFont typeface="Arial" charset="0"/>
              <a:buChar char="•"/>
              <a:defRPr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Other misc. ……………..………$972,000</a:t>
            </a:r>
          </a:p>
          <a:p>
            <a:pPr>
              <a:buFont typeface="Arial" charset="0"/>
              <a:buChar char="•"/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  <a:defRPr/>
            </a:pPr>
            <a:r>
              <a:rPr lang="en-US" sz="2600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Total………………………..$274,532,000</a:t>
            </a:r>
            <a:endParaRPr lang="en-US" sz="26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775B40-6E56-4B0C-83FD-7C71A5F0EF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54793" y="2010878"/>
            <a:ext cx="4608576" cy="3806826"/>
          </a:xfrm>
        </p:spPr>
        <p:txBody>
          <a:bodyPr>
            <a:normAutofit fontScale="70000" lnSpcReduction="20000"/>
          </a:bodyPr>
          <a:lstStyle/>
          <a:p>
            <a:pPr>
              <a:buFont typeface="Arial" charset="0"/>
              <a:buChar char="•"/>
              <a:defRPr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Sixty-six of the 81 NPCs receive Federal funds either as the prime recipient, as a reimbursement, or as a sub-award.</a:t>
            </a:r>
          </a:p>
          <a:p>
            <a:pPr marL="0" indent="0">
              <a:buNone/>
              <a:defRPr/>
            </a:pPr>
            <a:endParaRPr 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The decision on whether the academic affiliate or the NPC receives the prime award is made at the local level.</a:t>
            </a:r>
          </a:p>
          <a:p>
            <a:pPr>
              <a:buFont typeface="Arial" charset="0"/>
              <a:buChar char="•"/>
              <a:defRPr/>
            </a:pPr>
            <a:endParaRPr 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The small NPCs would not have the resources necessary to administer Federal awards due to the time between funds expended and funds reimbursed.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958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389B14B-3721-487D-B6F7-293D3CCC0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3132" y="679829"/>
            <a:ext cx="9520158" cy="1049235"/>
          </a:xfrm>
        </p:spPr>
        <p:txBody>
          <a:bodyPr/>
          <a:lstStyle/>
          <a:p>
            <a:r>
              <a:rPr lang="en-US" b="1" dirty="0"/>
              <a:t>NPPO Responsibilities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105B1C-2496-4381-9225-17CBA7698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3132" y="2252869"/>
            <a:ext cx="8803808" cy="3366052"/>
          </a:xfrm>
        </p:spPr>
        <p:txBody>
          <a:bodyPr>
            <a:normAutofit/>
          </a:bodyPr>
          <a:lstStyle/>
          <a:p>
            <a:pPr lvl="1"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Triennial on-site audits.</a:t>
            </a:r>
          </a:p>
          <a:p>
            <a:pPr lvl="1"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Monitoring NPC annual reports, IRS Form 990 Information Returns, and reports of independent outside auditors where applicable.</a:t>
            </a:r>
          </a:p>
          <a:p>
            <a:pPr lvl="1"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Following-up on material weaknesses and other audit action items reported by the independent outside auditors.</a:t>
            </a:r>
          </a:p>
          <a:p>
            <a:pPr lvl="1"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Preparing the mandatory NPC Annual Report to Congress.</a:t>
            </a:r>
          </a:p>
        </p:txBody>
      </p:sp>
    </p:spTree>
    <p:extLst>
      <p:ext uri="{BB962C8B-B14F-4D97-AF65-F5344CB8AC3E}">
        <p14:creationId xmlns:p14="http://schemas.microsoft.com/office/powerpoint/2010/main" val="4027768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389B14B-3721-487D-B6F7-293D3CCC0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3132" y="679829"/>
            <a:ext cx="9520158" cy="1049235"/>
          </a:xfrm>
        </p:spPr>
        <p:txBody>
          <a:bodyPr/>
          <a:lstStyle/>
          <a:p>
            <a:r>
              <a:rPr lang="en-US" b="1" dirty="0"/>
              <a:t>NPPO Responsibilities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105B1C-2496-4381-9225-17CBA7698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3132" y="2160104"/>
            <a:ext cx="7054520" cy="3101010"/>
          </a:xfrm>
        </p:spPr>
        <p:txBody>
          <a:bodyPr>
            <a:normAutofit/>
          </a:bodyPr>
          <a:lstStyle/>
          <a:p>
            <a:pPr lvl="1"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Implementing VHA Handbook 1200.17.</a:t>
            </a:r>
          </a:p>
          <a:p>
            <a:pPr lvl="1"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Performing on-site field investigations and follow-up reviews.</a:t>
            </a:r>
          </a:p>
          <a:p>
            <a:pPr lvl="1"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Educating board members and NPC key employees.</a:t>
            </a:r>
          </a:p>
          <a:p>
            <a:pPr lvl="1"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Consulting as requested.</a:t>
            </a:r>
          </a:p>
          <a:p>
            <a:pPr lvl="1"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All instances indicating fraud or serious waste and abuse are immediately referred to the VA OIG.</a:t>
            </a:r>
          </a:p>
        </p:txBody>
      </p:sp>
    </p:spTree>
    <p:extLst>
      <p:ext uri="{BB962C8B-B14F-4D97-AF65-F5344CB8AC3E}">
        <p14:creationId xmlns:p14="http://schemas.microsoft.com/office/powerpoint/2010/main" val="2465637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4256FF1-FC80-4AD1-9012-21FEFA3AE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5" y="1332060"/>
            <a:ext cx="8562580" cy="1887950"/>
          </a:xfrm>
        </p:spPr>
        <p:txBody>
          <a:bodyPr>
            <a:normAutofit/>
          </a:bodyPr>
          <a:lstStyle/>
          <a:p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NPPO  is dedicated to continuous improvement and  to maintaining the excellent previous VA NCOD survey results which included a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99.2%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score for “professionalism”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96.6%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for maintaining a collegial atmosphere in the course of the audits.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C963B9-C512-47EA-891E-55516215AF8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NPPO strives for 100%</a:t>
            </a:r>
          </a:p>
        </p:txBody>
      </p:sp>
    </p:spTree>
    <p:extLst>
      <p:ext uri="{BB962C8B-B14F-4D97-AF65-F5344CB8AC3E}">
        <p14:creationId xmlns:p14="http://schemas.microsoft.com/office/powerpoint/2010/main" val="65652491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565</TotalTime>
  <Words>639</Words>
  <Application>Microsoft Office PowerPoint</Application>
  <PresentationFormat>Widescreen</PresentationFormat>
  <Paragraphs>95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Arial Black</vt:lpstr>
      <vt:lpstr>Palatino Linotype</vt:lpstr>
      <vt:lpstr>Symbol</vt:lpstr>
      <vt:lpstr>Gallery</vt:lpstr>
      <vt:lpstr>Financial Board Training </vt:lpstr>
      <vt:lpstr>Nonprofit Program Office</vt:lpstr>
      <vt:lpstr>PowerPoint Presentation</vt:lpstr>
      <vt:lpstr>VA and the VA Affiliated Nonprofits –  A Unique Public/Private Partnership</vt:lpstr>
      <vt:lpstr>VA and the VA Affiliated Nonprofits –  A Unique Public/Private Partnership</vt:lpstr>
      <vt:lpstr>Revenues and Federal Funds</vt:lpstr>
      <vt:lpstr>NPPO Responsibilities</vt:lpstr>
      <vt:lpstr>NPPO Responsibilities</vt:lpstr>
      <vt:lpstr>NPPO  is dedicated to continuous improvement and  to maintaining the excellent previous VA NCOD survey results which included a 99.2% score for “professionalism” and 96.6% for maintaining a collegial atmosphere in the course of the audits.   </vt:lpstr>
      <vt:lpstr>PowerPoint Presentation</vt:lpstr>
      <vt:lpstr>PURPOSE OF NPCS</vt:lpstr>
      <vt:lpstr>Financial Responsibilities of the Board</vt:lpstr>
      <vt:lpstr>Financial Literacy</vt:lpstr>
      <vt:lpstr>Financial Planning</vt:lpstr>
      <vt:lpstr>Ensure Protection of Assets</vt:lpstr>
      <vt:lpstr>Provide Risk Management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Nonprofit Financial Board Training</dc:title>
  <dc:creator>Floyd, Paula S. (KCVA)</dc:creator>
  <cp:lastModifiedBy>Krehbiel, Allan</cp:lastModifiedBy>
  <cp:revision>24</cp:revision>
  <dcterms:created xsi:type="dcterms:W3CDTF">2019-05-28T18:27:58Z</dcterms:created>
  <dcterms:modified xsi:type="dcterms:W3CDTF">2019-08-22T15:21:11Z</dcterms:modified>
</cp:coreProperties>
</file>